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00"/>
    <a:srgbClr val="00FF99"/>
    <a:srgbClr val="9966FF"/>
    <a:srgbClr val="FFCC00"/>
    <a:srgbClr val="FF9900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about:blank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sal\Desktop\autovalutazione%2022\ATA%2021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bg1">
            <a:lumMod val="75000"/>
          </a:schemeClr>
        </a:solidFill>
      </c:spPr>
    </c:sideWall>
    <c:backWall>
      <c:thickness val="0"/>
      <c:spPr>
        <a:solidFill>
          <a:schemeClr val="bg1">
            <a:lumMod val="75000"/>
          </a:scheme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Foglio1!$A$18:$A$21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Foglio1!$B$18:$B$21</c:f>
              <c:numCache>
                <c:formatCode>General</c:formatCode>
                <c:ptCount val="4"/>
                <c:pt idx="0">
                  <c:v>15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8806528"/>
        <c:axId val="63143296"/>
        <c:axId val="0"/>
      </c:bar3DChart>
      <c:catAx>
        <c:axId val="488065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63143296"/>
        <c:crosses val="autoZero"/>
        <c:auto val="1"/>
        <c:lblAlgn val="ctr"/>
        <c:lblOffset val="100"/>
        <c:noMultiLvlLbl val="0"/>
      </c:catAx>
      <c:valAx>
        <c:axId val="6314329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488065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Foglio1!$A$119:$A$122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Foglio1!$B$119:$B$122</c:f>
              <c:numCache>
                <c:formatCode>General</c:formatCode>
                <c:ptCount val="4"/>
                <c:pt idx="0">
                  <c:v>17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6628480"/>
        <c:axId val="26632576"/>
        <c:axId val="0"/>
      </c:bar3DChart>
      <c:catAx>
        <c:axId val="26628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6632576"/>
        <c:crosses val="autoZero"/>
        <c:auto val="1"/>
        <c:lblAlgn val="ctr"/>
        <c:lblOffset val="100"/>
        <c:noMultiLvlLbl val="0"/>
      </c:catAx>
      <c:valAx>
        <c:axId val="26632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628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Foglio1!$A$130:$A$133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Foglio1!$B$130:$B$133</c:f>
              <c:numCache>
                <c:formatCode>General</c:formatCode>
                <c:ptCount val="4"/>
                <c:pt idx="0">
                  <c:v>16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Foglio1!$A$130:$A$133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Foglio1!$C$130:$C$133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6669056"/>
        <c:axId val="26670592"/>
        <c:axId val="0"/>
      </c:bar3DChart>
      <c:catAx>
        <c:axId val="26669056"/>
        <c:scaling>
          <c:orientation val="minMax"/>
        </c:scaling>
        <c:delete val="0"/>
        <c:axPos val="b"/>
        <c:min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6670592"/>
        <c:crosses val="autoZero"/>
        <c:auto val="1"/>
        <c:lblAlgn val="ctr"/>
        <c:lblOffset val="100"/>
        <c:noMultiLvlLbl val="0"/>
      </c:catAx>
      <c:valAx>
        <c:axId val="2667059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26669056"/>
        <c:crosses val="autoZero"/>
        <c:crossBetween val="between"/>
      </c:valAx>
    </c:plotArea>
    <c:plotVisOnly val="1"/>
    <c:dispBlanksAs val="gap"/>
    <c:showDLblsOverMax val="0"/>
  </c:chart>
  <c:spPr>
    <a:solidFill>
      <a:srgbClr val="EEECE1"/>
    </a:solidFill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Foglio1!$A$141:$A$144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Foglio1!$B$141:$B$144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3181056"/>
        <c:axId val="93189248"/>
        <c:axId val="0"/>
      </c:bar3DChart>
      <c:catAx>
        <c:axId val="93181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93189248"/>
        <c:crosses val="autoZero"/>
        <c:auto val="1"/>
        <c:lblAlgn val="ctr"/>
        <c:lblOffset val="100"/>
        <c:noMultiLvlLbl val="0"/>
      </c:catAx>
      <c:valAx>
        <c:axId val="93189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1810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EEECE1"/>
        </a:solidFill>
      </c:spPr>
    </c:sideWall>
    <c:backWall>
      <c:thickness val="0"/>
      <c:spPr>
        <a:solidFill>
          <a:srgbClr val="EEECE1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Foglio1!$A$152:$A$155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Foglio1!$B$152:$B$155</c:f>
              <c:numCache>
                <c:formatCode>General</c:formatCode>
                <c:ptCount val="4"/>
                <c:pt idx="0">
                  <c:v>18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9308288"/>
        <c:axId val="99332864"/>
        <c:axId val="0"/>
      </c:bar3DChart>
      <c:catAx>
        <c:axId val="993082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99332864"/>
        <c:crosses val="autoZero"/>
        <c:auto val="1"/>
        <c:lblAlgn val="ctr"/>
        <c:lblOffset val="100"/>
        <c:noMultiLvlLbl val="0"/>
      </c:catAx>
      <c:valAx>
        <c:axId val="99332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93082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EEECE1"/>
        </a:solidFill>
      </c:spPr>
    </c:sideWall>
    <c:backWall>
      <c:thickness val="0"/>
      <c:spPr>
        <a:solidFill>
          <a:srgbClr val="EEECE1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Foglio1!$A$163:$A$166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Foglio1!$B$163:$B$166</c:f>
              <c:numCache>
                <c:formatCode>General</c:formatCode>
                <c:ptCount val="4"/>
                <c:pt idx="0">
                  <c:v>17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9365248"/>
        <c:axId val="99369344"/>
        <c:axId val="0"/>
      </c:bar3DChart>
      <c:catAx>
        <c:axId val="99365248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99369344"/>
        <c:crosses val="autoZero"/>
        <c:auto val="1"/>
        <c:lblAlgn val="ctr"/>
        <c:lblOffset val="100"/>
        <c:noMultiLvlLbl val="0"/>
      </c:catAx>
      <c:valAx>
        <c:axId val="9936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93652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Foglio1!$A$174:$A$177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Foglio1!$B$174:$B$177</c:f>
              <c:numCache>
                <c:formatCode>General</c:formatCode>
                <c:ptCount val="4"/>
                <c:pt idx="0">
                  <c:v>17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9409920"/>
        <c:axId val="100466688"/>
        <c:axId val="0"/>
      </c:bar3DChart>
      <c:catAx>
        <c:axId val="994099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100466688"/>
        <c:crosses val="autoZero"/>
        <c:auto val="1"/>
        <c:lblAlgn val="ctr"/>
        <c:lblOffset val="100"/>
        <c:noMultiLvlLbl val="0"/>
      </c:catAx>
      <c:valAx>
        <c:axId val="100466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9409920"/>
        <c:crosses val="autoZero"/>
        <c:crossBetween val="between"/>
      </c:valAx>
    </c:plotArea>
    <c:plotVisOnly val="1"/>
    <c:dispBlanksAs val="gap"/>
    <c:showDLblsOverMax val="0"/>
  </c:chart>
  <c:spPr>
    <a:solidFill>
      <a:srgbClr val="EEECE1">
        <a:lumMod val="90000"/>
      </a:srgbClr>
    </a:solidFill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Foglio1!$A$185:$A$188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Foglio1!$B$185:$B$188</c:f>
              <c:numCache>
                <c:formatCode>General</c:formatCode>
                <c:ptCount val="4"/>
                <c:pt idx="0">
                  <c:v>15</c:v>
                </c:pt>
                <c:pt idx="1">
                  <c:v>0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00482432"/>
        <c:axId val="100531584"/>
        <c:axId val="0"/>
      </c:bar3DChart>
      <c:catAx>
        <c:axId val="100482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100531584"/>
        <c:crosses val="autoZero"/>
        <c:auto val="1"/>
        <c:lblAlgn val="ctr"/>
        <c:lblOffset val="100"/>
        <c:noMultiLvlLbl val="0"/>
      </c:catAx>
      <c:valAx>
        <c:axId val="10053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482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Foglio1!$A$29:$A$32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Foglio1!$B$29:$B$32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4219904"/>
        <c:axId val="34236288"/>
        <c:axId val="0"/>
      </c:bar3DChart>
      <c:catAx>
        <c:axId val="34219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4236288"/>
        <c:crosses val="autoZero"/>
        <c:auto val="1"/>
        <c:lblAlgn val="ctr"/>
        <c:lblOffset val="100"/>
        <c:noMultiLvlLbl val="0"/>
      </c:catAx>
      <c:valAx>
        <c:axId val="34236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2199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Foglio1!$A$40:$A$43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Foglio1!$B$40:$B$43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4245248"/>
        <c:axId val="34428416"/>
        <c:axId val="0"/>
      </c:bar3DChart>
      <c:catAx>
        <c:axId val="34245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2452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Foglio1!$A$50:$A$53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Foglio1!$B$50:$B$53</c:f>
              <c:numCache>
                <c:formatCode>General</c:formatCode>
                <c:ptCount val="4"/>
                <c:pt idx="0">
                  <c:v>16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4468992"/>
        <c:axId val="66684032"/>
        <c:axId val="0"/>
      </c:bar3DChart>
      <c:catAx>
        <c:axId val="344689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66684032"/>
        <c:crosses val="autoZero"/>
        <c:auto val="1"/>
        <c:lblAlgn val="ctr"/>
        <c:lblOffset val="100"/>
        <c:noMultiLvlLbl val="0"/>
      </c:catAx>
      <c:valAx>
        <c:axId val="66684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4689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Foglio1!$A$61:$A$64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Foglio1!$B$61:$B$64</c:f>
              <c:numCache>
                <c:formatCode>General</c:formatCode>
                <c:ptCount val="4"/>
                <c:pt idx="0">
                  <c:v>13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66863872"/>
        <c:axId val="66921216"/>
        <c:axId val="0"/>
      </c:bar3DChart>
      <c:catAx>
        <c:axId val="668638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66921216"/>
        <c:crosses val="autoZero"/>
        <c:auto val="1"/>
        <c:lblAlgn val="ctr"/>
        <c:lblOffset val="100"/>
        <c:noMultiLvlLbl val="0"/>
      </c:catAx>
      <c:valAx>
        <c:axId val="66921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8638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Foglio1!$A$79:$A$82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Foglio1!$B$79:$B$82</c:f>
              <c:numCache>
                <c:formatCode>General</c:formatCode>
                <c:ptCount val="4"/>
                <c:pt idx="0">
                  <c:v>16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104768"/>
        <c:axId val="25108864"/>
        <c:axId val="0"/>
      </c:bar3DChart>
      <c:catAx>
        <c:axId val="25104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5108864"/>
        <c:crosses val="autoZero"/>
        <c:auto val="1"/>
        <c:lblAlgn val="ctr"/>
        <c:lblOffset val="100"/>
        <c:noMultiLvlLbl val="0"/>
      </c:catAx>
      <c:valAx>
        <c:axId val="25108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1047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Foglio1!$A$86:$A$89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Foglio1!$B$86:$B$89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137152"/>
        <c:axId val="25141248"/>
        <c:axId val="0"/>
      </c:bar3DChart>
      <c:catAx>
        <c:axId val="25137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5141248"/>
        <c:crosses val="autoZero"/>
        <c:auto val="1"/>
        <c:lblAlgn val="ctr"/>
        <c:lblOffset val="100"/>
        <c:noMultiLvlLbl val="0"/>
      </c:catAx>
      <c:valAx>
        <c:axId val="25141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1371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EEECE1"/>
        </a:solidFill>
      </c:spPr>
    </c:sideWall>
    <c:backWall>
      <c:thickness val="0"/>
      <c:spPr>
        <a:solidFill>
          <a:srgbClr val="EEECE1"/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Foglio1!$A$97:$A$100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Foglio1!$B$97:$B$100</c:f>
              <c:numCache>
                <c:formatCode>General</c:formatCode>
                <c:ptCount val="4"/>
                <c:pt idx="0">
                  <c:v>17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165184"/>
        <c:axId val="66907520"/>
        <c:axId val="0"/>
      </c:bar3DChart>
      <c:catAx>
        <c:axId val="2516518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66907520"/>
        <c:crosses val="autoZero"/>
        <c:auto val="1"/>
        <c:lblAlgn val="ctr"/>
        <c:lblOffset val="100"/>
        <c:noMultiLvlLbl val="0"/>
      </c:catAx>
      <c:valAx>
        <c:axId val="66907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1651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Foglio1!$A$108:$A$111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Foglio1!$B$108:$B$111</c:f>
              <c:numCache>
                <c:formatCode>General</c:formatCode>
                <c:ptCount val="4"/>
                <c:pt idx="0">
                  <c:v>15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Foglio1!$A$108:$A$111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  <c:pt idx="3">
                  <c:v>NON RISP.</c:v>
                </c:pt>
              </c:strCache>
            </c:strRef>
          </c:cat>
          <c:val>
            <c:numRef>
              <c:f>Foglio1!$C$108:$C$111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209856"/>
        <c:axId val="25211648"/>
        <c:axId val="0"/>
      </c:bar3DChart>
      <c:catAx>
        <c:axId val="252098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5211648"/>
        <c:crosses val="autoZero"/>
        <c:auto val="1"/>
        <c:lblAlgn val="ctr"/>
        <c:lblOffset val="100"/>
        <c:noMultiLvlLbl val="0"/>
      </c:catAx>
      <c:valAx>
        <c:axId val="25211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2098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02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040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50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53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014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04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35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95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43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42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70D8B-FCE8-48E8-9659-3EDD85347949}" type="datetimeFigureOut">
              <a:rPr lang="it-IT" smtClean="0"/>
              <a:t>30/06/2022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D478-8DDD-4105-A040-6405C3AA74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09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/>
        </p:nvSpPr>
        <p:spPr>
          <a:xfrm>
            <a:off x="522513" y="492897"/>
            <a:ext cx="8441975" cy="6092283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AUTOVALUTAZIONE D’ISTITUTO</a:t>
            </a:r>
            <a:endParaRPr lang="it-IT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Filastrocca della scuola - I testi della tradizione di Filastrocche.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61" y="1556792"/>
            <a:ext cx="4574970" cy="4451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Sottotitolo 2"/>
          <p:cNvSpPr>
            <a:spLocks noGrp="1"/>
          </p:cNvSpPr>
          <p:nvPr/>
        </p:nvSpPr>
        <p:spPr>
          <a:xfrm>
            <a:off x="5580112" y="1532654"/>
            <a:ext cx="3024336" cy="35283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2400" dirty="0" smtClean="0">
              <a:solidFill>
                <a:schemeClr val="tx1"/>
              </a:solidFill>
            </a:endParaRPr>
          </a:p>
          <a:p>
            <a:pPr algn="ctr"/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QUESTIONARIO </a:t>
            </a: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PERSONALE ATA</a:t>
            </a:r>
          </a:p>
          <a:p>
            <a:pPr algn="ctr"/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a. s. 2021-2022</a:t>
            </a: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80112" y="5312599"/>
            <a:ext cx="3024336" cy="6840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21 QUESTIONARI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891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10. Le </a:t>
            </a:r>
            <a:r>
              <a:rPr lang="it-IT" sz="2700" dirty="0"/>
              <a:t>modalità con cui la Dirigenza traduce in soluzioni operative gli accordi presi a seguito di riunioni sono soddisfacenti	</a:t>
            </a:r>
            <a:r>
              <a:rPr lang="it-IT" dirty="0"/>
              <a:t>											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574544"/>
              </p:ext>
            </p:extLst>
          </p:nvPr>
        </p:nvGraphicFramePr>
        <p:xfrm>
          <a:off x="1043608" y="1844824"/>
          <a:ext cx="741682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064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11. La </a:t>
            </a:r>
            <a:r>
              <a:rPr lang="it-IT" sz="2700" dirty="0"/>
              <a:t>disponibilità del DS e del DSGA all'ascolto di problematiche e proposte del personale è soddisfacente</a:t>
            </a:r>
            <a:r>
              <a:rPr lang="it-IT" dirty="0"/>
              <a:t>											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470024"/>
              </p:ext>
            </p:extLst>
          </p:nvPr>
        </p:nvGraphicFramePr>
        <p:xfrm>
          <a:off x="683568" y="1628800"/>
          <a:ext cx="7560840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64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2400" dirty="0" smtClean="0"/>
              <a:t>12. La Dirigenza riconosce e valorizza la </a:t>
            </a:r>
            <a:r>
              <a:rPr lang="it-IT" sz="2400" dirty="0"/>
              <a:t>preparazione professionale</a:t>
            </a:r>
            <a:r>
              <a:rPr lang="it-IT" sz="2800" dirty="0" smtClean="0"/>
              <a:t>	</a:t>
            </a:r>
            <a:r>
              <a:rPr lang="it-IT" dirty="0" smtClean="0"/>
              <a:t>					</a:t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775755"/>
              </p:ext>
            </p:extLst>
          </p:nvPr>
        </p:nvGraphicFramePr>
        <p:xfrm>
          <a:off x="899592" y="1412776"/>
          <a:ext cx="71287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450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13. Tra </a:t>
            </a:r>
            <a:r>
              <a:rPr lang="it-IT" sz="2700" dirty="0"/>
              <a:t>colleghi c'è comunicazione efficace e corretta </a:t>
            </a:r>
            <a:r>
              <a:rPr lang="it-IT" dirty="0"/>
              <a:t>					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835705"/>
              </p:ext>
            </p:extLst>
          </p:nvPr>
        </p:nvGraphicFramePr>
        <p:xfrm>
          <a:off x="899592" y="1124744"/>
          <a:ext cx="77768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47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dirty="0" smtClean="0"/>
              <a:t>14. I </a:t>
            </a:r>
            <a:r>
              <a:rPr lang="it-IT" sz="2700" dirty="0"/>
              <a:t>rapporti con gli uffici di Dirigenza sono adeguati</a:t>
            </a:r>
            <a:r>
              <a:rPr lang="it-IT" dirty="0"/>
              <a:t>					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63567"/>
              </p:ext>
            </p:extLst>
          </p:nvPr>
        </p:nvGraphicFramePr>
        <p:xfrm>
          <a:off x="1043608" y="1412776"/>
          <a:ext cx="68407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568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5192" y="274500"/>
            <a:ext cx="8229600" cy="7782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2700" dirty="0" smtClean="0"/>
              <a:t>15.  rapporti con i docenti sono collaborativi	</a:t>
            </a:r>
            <a:r>
              <a:rPr lang="it-IT" dirty="0" smtClean="0"/>
              <a:t>			</a:t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23781"/>
              </p:ext>
            </p:extLst>
          </p:nvPr>
        </p:nvGraphicFramePr>
        <p:xfrm>
          <a:off x="755576" y="1412776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3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6389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100" dirty="0" smtClean="0">
                <a:latin typeface="+mn-lt"/>
              </a:rPr>
              <a:t/>
            </a:r>
            <a:br>
              <a:rPr lang="it-IT" sz="3100" dirty="0" smtClean="0">
                <a:latin typeface="+mn-lt"/>
              </a:rPr>
            </a:br>
            <a:r>
              <a:rPr lang="it-IT" sz="3100" dirty="0" smtClean="0">
                <a:latin typeface="+mn-lt"/>
              </a:rPr>
              <a:t/>
            </a:r>
            <a:br>
              <a:rPr lang="it-IT" sz="3100" dirty="0" smtClean="0">
                <a:latin typeface="+mn-lt"/>
              </a:rPr>
            </a:br>
            <a:r>
              <a:rPr lang="it-IT" sz="2700" dirty="0" smtClean="0">
                <a:latin typeface="+mn-lt"/>
              </a:rPr>
              <a:t>16. I </a:t>
            </a:r>
            <a:r>
              <a:rPr lang="it-IT" sz="2700" dirty="0">
                <a:latin typeface="+mn-lt"/>
              </a:rPr>
              <a:t>rapporti con gli alunni e i genitori sono improntati al </a:t>
            </a:r>
            <a:r>
              <a:rPr lang="it-IT" sz="2700" dirty="0" smtClean="0">
                <a:latin typeface="+mn-lt"/>
              </a:rPr>
              <a:t>rispetto</a:t>
            </a:r>
            <a:r>
              <a:rPr lang="it-IT" dirty="0" smtClean="0">
                <a:latin typeface="+mn-lt"/>
              </a:rPr>
              <a:t>	</a:t>
            </a:r>
            <a:r>
              <a:rPr lang="it-IT" dirty="0">
                <a:latin typeface="+mn-lt"/>
              </a:rPr>
              <a:t>				</a:t>
            </a:r>
            <a:br>
              <a:rPr lang="it-IT" dirty="0">
                <a:latin typeface="+mn-lt"/>
              </a:rPr>
            </a:br>
            <a:endParaRPr lang="it-IT" dirty="0">
              <a:latin typeface="+mn-lt"/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11328"/>
              </p:ext>
            </p:extLst>
          </p:nvPr>
        </p:nvGraphicFramePr>
        <p:xfrm>
          <a:off x="683568" y="1484784"/>
          <a:ext cx="72728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466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dirty="0" smtClean="0"/>
              <a:t>17. In </a:t>
            </a:r>
            <a:r>
              <a:rPr lang="it-IT" sz="2700" dirty="0"/>
              <a:t>generale ritengo di lavorare in un clima scolastico sereno</a:t>
            </a:r>
            <a:r>
              <a:rPr lang="it-IT" dirty="0"/>
              <a:t>						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447166"/>
              </p:ext>
            </p:extLst>
          </p:nvPr>
        </p:nvGraphicFramePr>
        <p:xfrm>
          <a:off x="899592" y="1268760"/>
          <a:ext cx="69847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19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772400" cy="100811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fontAlgn="b">
              <a:spcBef>
                <a:spcPts val="0"/>
              </a:spcBef>
            </a:pPr>
            <a:r>
              <a:rPr lang="it-IT" sz="3600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it-IT" sz="3600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it-IT" sz="3600" dirty="0" smtClean="0">
                <a:solidFill>
                  <a:srgbClr val="000000"/>
                </a:solidFill>
                <a:ea typeface="+mn-ea"/>
                <a:cs typeface="+mn-cs"/>
              </a:rPr>
              <a:t>1</a:t>
            </a:r>
            <a:r>
              <a:rPr lang="it-IT" sz="3200" dirty="0" smtClean="0">
                <a:solidFill>
                  <a:srgbClr val="000000"/>
                </a:solidFill>
                <a:ea typeface="+mn-ea"/>
                <a:cs typeface="+mn-cs"/>
              </a:rPr>
              <a:t>. L'organizzazione </a:t>
            </a:r>
            <a:r>
              <a:rPr lang="it-IT" sz="3200" dirty="0">
                <a:solidFill>
                  <a:srgbClr val="000000"/>
                </a:solidFill>
                <a:ea typeface="+mn-ea"/>
                <a:cs typeface="+mn-cs"/>
              </a:rPr>
              <a:t>dell'orario di lavoro del personale è soddisfacente</a:t>
            </a:r>
            <a:r>
              <a:rPr lang="it-IT" sz="36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it-IT" sz="3600" dirty="0">
                <a:solidFill>
                  <a:srgbClr val="000000"/>
                </a:solidFill>
                <a:ea typeface="+mn-ea"/>
                <a:cs typeface="+mn-cs"/>
              </a:rPr>
            </a:br>
            <a:endParaRPr lang="it-IT" sz="3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542409"/>
              </p:ext>
            </p:extLst>
          </p:nvPr>
        </p:nvGraphicFramePr>
        <p:xfrm>
          <a:off x="683568" y="1484784"/>
          <a:ext cx="7776864" cy="461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8664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sz="3600" u="none" strike="noStrike" dirty="0" smtClean="0">
                <a:effectLst/>
              </a:rPr>
              <a:t>2. I carichi di lavoro sono equamente distribuiti</a:t>
            </a:r>
            <a:r>
              <a:rPr lang="it-IT" dirty="0">
                <a:solidFill>
                  <a:srgbClr val="000000"/>
                </a:solidFill>
              </a:rPr>
              <a:t/>
            </a:r>
            <a:br>
              <a:rPr lang="it-IT" dirty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896322"/>
              </p:ext>
            </p:extLst>
          </p:nvPr>
        </p:nvGraphicFramePr>
        <p:xfrm>
          <a:off x="899592" y="1484784"/>
          <a:ext cx="72008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497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fontAlgn="b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r>
              <a:rPr lang="it-IT" sz="28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3. La </a:t>
            </a:r>
            <a:r>
              <a:rPr lang="it-IT" sz="28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definizione delle diverse funzioni e delle relative responsabilità è adeguata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</a:br>
            <a:endParaRPr lang="it-IT" sz="2800" dirty="0">
              <a:latin typeface="+mn-lt"/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000170"/>
              </p:ext>
            </p:extLst>
          </p:nvPr>
        </p:nvGraphicFramePr>
        <p:xfrm>
          <a:off x="899592" y="1916832"/>
          <a:ext cx="72728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058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800" u="none" strike="noStrike" dirty="0" smtClean="0">
                <a:effectLst/>
              </a:rPr>
              <a:t/>
            </a:r>
            <a:br>
              <a:rPr lang="it-IT" sz="2800" u="none" strike="noStrike" dirty="0" smtClean="0">
                <a:effectLst/>
              </a:rPr>
            </a:br>
            <a:r>
              <a:rPr lang="it-IT" sz="3100" u="none" strike="noStrike" dirty="0" smtClean="0">
                <a:effectLst/>
                <a:latin typeface="+mn-lt"/>
              </a:rPr>
              <a:t>4. Le comunicazioni tra le varie sedi sono regolari e tempestive</a:t>
            </a:r>
            <a:r>
              <a:rPr lang="it-IT" sz="31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it-IT" sz="3100" b="0" i="0" u="none" strike="noStrike" dirty="0" smtClean="0">
                <a:solidFill>
                  <a:srgbClr val="000000"/>
                </a:solidFill>
                <a:effectLst/>
                <a:latin typeface="+mn-lt"/>
              </a:rPr>
            </a:br>
            <a:endParaRPr lang="it-IT" sz="3100" dirty="0">
              <a:latin typeface="+mn-lt"/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27006"/>
              </p:ext>
            </p:extLst>
          </p:nvPr>
        </p:nvGraphicFramePr>
        <p:xfrm>
          <a:off x="899592" y="2057400"/>
          <a:ext cx="7272808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838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5. Le </a:t>
            </a:r>
            <a:r>
              <a:rPr lang="it-IT" sz="2700" dirty="0"/>
              <a:t>attività aggiuntive vengono adeguatamente riconosciute</a:t>
            </a:r>
            <a:r>
              <a:rPr lang="it-IT" dirty="0">
                <a:solidFill>
                  <a:srgbClr val="000000"/>
                </a:solidFill>
              </a:rPr>
              <a:t/>
            </a:r>
            <a:br>
              <a:rPr lang="it-IT" dirty="0">
                <a:solidFill>
                  <a:srgbClr val="000000"/>
                </a:solidFill>
              </a:rPr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98725"/>
              </p:ext>
            </p:extLst>
          </p:nvPr>
        </p:nvGraphicFramePr>
        <p:xfrm>
          <a:off x="683568" y="1484784"/>
          <a:ext cx="7776864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72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6. E’ soddisfacente </a:t>
            </a:r>
            <a:r>
              <a:rPr lang="it-IT" sz="2400" dirty="0"/>
              <a:t>l’attenzione posta dall’Istituto alle problematiche relative alla sicurezza sul posto di lavoro</a:t>
            </a:r>
            <a:r>
              <a:rPr lang="it-IT" sz="2800" dirty="0">
                <a:solidFill>
                  <a:srgbClr val="000000"/>
                </a:solidFill>
              </a:rPr>
              <a:t/>
            </a:r>
            <a:br>
              <a:rPr lang="it-IT" sz="2800" dirty="0">
                <a:solidFill>
                  <a:srgbClr val="000000"/>
                </a:solidFill>
              </a:rPr>
            </a:br>
            <a:endParaRPr lang="it-IT" sz="28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923032"/>
              </p:ext>
            </p:extLst>
          </p:nvPr>
        </p:nvGraphicFramePr>
        <p:xfrm>
          <a:off x="2286000" y="1484784"/>
          <a:ext cx="5958408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7310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8</a:t>
            </a:r>
            <a:r>
              <a:rPr lang="it-IT" sz="2400" dirty="0" smtClean="0"/>
              <a:t>. Le iniziative </a:t>
            </a:r>
            <a:r>
              <a:rPr lang="it-IT" sz="2400" dirty="0"/>
              <a:t>formative organizzate in Istituto per lo svolgimento del lavoro del personale sono adeguate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032285"/>
              </p:ext>
            </p:extLst>
          </p:nvPr>
        </p:nvGraphicFramePr>
        <p:xfrm>
          <a:off x="395536" y="1628800"/>
          <a:ext cx="8064896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0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"/>
            <a:r>
              <a:rPr lang="it-IT" sz="2400" dirty="0"/>
              <a:t>9</a:t>
            </a:r>
            <a:r>
              <a:rPr lang="it-IT" sz="2400" dirty="0" smtClean="0"/>
              <a:t>. La </a:t>
            </a:r>
            <a:r>
              <a:rPr lang="it-IT" sz="2400" dirty="0"/>
              <a:t>qualità dei rapporti con il Direttore dei servizi è soddisfacente</a:t>
            </a:r>
            <a:endParaRPr lang="it-IT" sz="2400" dirty="0">
              <a:solidFill>
                <a:srgbClr val="00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826569"/>
              </p:ext>
            </p:extLst>
          </p:nvPr>
        </p:nvGraphicFramePr>
        <p:xfrm>
          <a:off x="1043608" y="1556792"/>
          <a:ext cx="705678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90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836</TotalTime>
  <Words>42</Words>
  <Application>Microsoft Office PowerPoint</Application>
  <PresentationFormat>Presentazione su schermo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Presentazione standard di PowerPoint</vt:lpstr>
      <vt:lpstr> 1. L'organizzazione dell'orario di lavoro del personale è soddisfacente </vt:lpstr>
      <vt:lpstr> 2. I carichi di lavoro sono equamente distribuiti </vt:lpstr>
      <vt:lpstr> 3. La definizione delle diverse funzioni e delle relative responsabilità è adeguata </vt:lpstr>
      <vt:lpstr> 4. Le comunicazioni tra le varie sedi sono regolari e tempestive </vt:lpstr>
      <vt:lpstr> 5. Le attività aggiuntive vengono adeguatamente riconosciute </vt:lpstr>
      <vt:lpstr> 6. E’ soddisfacente l’attenzione posta dall’Istituto alle problematiche relative alla sicurezza sul posto di lavoro </vt:lpstr>
      <vt:lpstr>8. Le iniziative formative organizzate in Istituto per lo svolgimento del lavoro del personale sono adeguate</vt:lpstr>
      <vt:lpstr>9. La qualità dei rapporti con il Direttore dei servizi è soddisfacente</vt:lpstr>
      <vt:lpstr>     10. Le modalità con cui la Dirigenza traduce in soluzioni operative gli accordi presi a seguito di riunioni sono soddisfacenti             </vt:lpstr>
      <vt:lpstr>     11. La disponibilità del DS e del DSGA all'ascolto di problematiche e proposte del personale è soddisfacente            </vt:lpstr>
      <vt:lpstr>   12. La Dirigenza riconosce e valorizza la preparazione professionale       </vt:lpstr>
      <vt:lpstr> 13. Tra colleghi c'è comunicazione efficace e corretta      </vt:lpstr>
      <vt:lpstr>  14. I rapporti con gli uffici di Dirigenza sono adeguati      </vt:lpstr>
      <vt:lpstr>  15.  rapporti con i docenti sono collaborativi     </vt:lpstr>
      <vt:lpstr>  16. I rapporti con gli alunni e i genitori sono improntati al rispetto      </vt:lpstr>
      <vt:lpstr>  17. In generale ritengo di lavorare in un clima scolastico sereno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L'organizzazione dell'orario di lavoro del personale è soddisfacente</dc:title>
  <dc:creator>I</dc:creator>
  <cp:lastModifiedBy>UTENTE</cp:lastModifiedBy>
  <cp:revision>65</cp:revision>
  <dcterms:created xsi:type="dcterms:W3CDTF">2018-06-27T04:38:32Z</dcterms:created>
  <dcterms:modified xsi:type="dcterms:W3CDTF">2022-06-30T09:05:52Z</dcterms:modified>
</cp:coreProperties>
</file>